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20"/>
  </p:notesMasterIdLst>
  <p:sldIdLst>
    <p:sldId id="256" r:id="rId2"/>
    <p:sldId id="460" r:id="rId3"/>
    <p:sldId id="438" r:id="rId4"/>
    <p:sldId id="257" r:id="rId5"/>
    <p:sldId id="436" r:id="rId6"/>
    <p:sldId id="258" r:id="rId7"/>
    <p:sldId id="263" r:id="rId8"/>
    <p:sldId id="266" r:id="rId9"/>
    <p:sldId id="467" r:id="rId10"/>
    <p:sldId id="268" r:id="rId11"/>
    <p:sldId id="262" r:id="rId12"/>
    <p:sldId id="282" r:id="rId13"/>
    <p:sldId id="451" r:id="rId14"/>
    <p:sldId id="465" r:id="rId15"/>
    <p:sldId id="273" r:id="rId16"/>
    <p:sldId id="276" r:id="rId17"/>
    <p:sldId id="458" r:id="rId18"/>
    <p:sldId id="466" r:id="rId19"/>
  </p:sldIdLst>
  <p:sldSz cx="12192000" cy="6858000"/>
  <p:notesSz cx="9940925" cy="68087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ED91931-E1F8-41C6-85B3-C520D94DCBE2}" v="195" dt="2019-07-22T10:47:35.5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3817" autoAdjust="0"/>
  </p:normalViewPr>
  <p:slideViewPr>
    <p:cSldViewPr snapToGrid="0" showGuides="1">
      <p:cViewPr varScale="1">
        <p:scale>
          <a:sx n="67" d="100"/>
          <a:sy n="67" d="100"/>
        </p:scale>
        <p:origin x="564" y="32"/>
      </p:cViewPr>
      <p:guideLst>
        <p:guide orient="horz" pos="216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DER, Shannon" userId="57296ac5-b7d2-4806-936a-ba8931155d7a" providerId="ADAL" clId="{BED91931-E1F8-41C6-85B3-C520D94DCBE2}"/>
    <pc:docChg chg="undo addSld delSld modSld">
      <pc:chgData name="HADER, Shannon" userId="57296ac5-b7d2-4806-936a-ba8931155d7a" providerId="ADAL" clId="{BED91931-E1F8-41C6-85B3-C520D94DCBE2}" dt="2019-07-22T10:47:56.855" v="551" actId="2696"/>
      <pc:docMkLst>
        <pc:docMk/>
      </pc:docMkLst>
      <pc:sldChg chg="modSp modAnim">
        <pc:chgData name="HADER, Shannon" userId="57296ac5-b7d2-4806-936a-ba8931155d7a" providerId="ADAL" clId="{BED91931-E1F8-41C6-85B3-C520D94DCBE2}" dt="2019-07-22T10:27:26.776" v="119" actId="20577"/>
        <pc:sldMkLst>
          <pc:docMk/>
          <pc:sldMk cId="538347936" sldId="257"/>
        </pc:sldMkLst>
        <pc:spChg chg="mod">
          <ac:chgData name="HADER, Shannon" userId="57296ac5-b7d2-4806-936a-ba8931155d7a" providerId="ADAL" clId="{BED91931-E1F8-41C6-85B3-C520D94DCBE2}" dt="2019-07-22T10:27:26.776" v="119" actId="20577"/>
          <ac:spMkLst>
            <pc:docMk/>
            <pc:sldMk cId="538347936" sldId="257"/>
            <ac:spMk id="2" creationId="{7CDF510A-9E52-4F83-8A0D-433B93D04AD2}"/>
          </ac:spMkLst>
        </pc:spChg>
      </pc:sldChg>
      <pc:sldChg chg="modSp">
        <pc:chgData name="HADER, Shannon" userId="57296ac5-b7d2-4806-936a-ba8931155d7a" providerId="ADAL" clId="{BED91931-E1F8-41C6-85B3-C520D94DCBE2}" dt="2019-07-22T10:28:04.807" v="121" actId="115"/>
        <pc:sldMkLst>
          <pc:docMk/>
          <pc:sldMk cId="1445249638" sldId="258"/>
        </pc:sldMkLst>
        <pc:spChg chg="mod">
          <ac:chgData name="HADER, Shannon" userId="57296ac5-b7d2-4806-936a-ba8931155d7a" providerId="ADAL" clId="{BED91931-E1F8-41C6-85B3-C520D94DCBE2}" dt="2019-07-22T10:28:04.807" v="121" actId="115"/>
          <ac:spMkLst>
            <pc:docMk/>
            <pc:sldMk cId="1445249638" sldId="258"/>
            <ac:spMk id="2" creationId="{F857E1B0-828E-4D6F-8BD9-FB41BC454FE6}"/>
          </ac:spMkLst>
        </pc:spChg>
      </pc:sldChg>
      <pc:sldChg chg="modSp">
        <pc:chgData name="HADER, Shannon" userId="57296ac5-b7d2-4806-936a-ba8931155d7a" providerId="ADAL" clId="{BED91931-E1F8-41C6-85B3-C520D94DCBE2}" dt="2019-07-22T10:30:56.887" v="297" actId="20577"/>
        <pc:sldMkLst>
          <pc:docMk/>
          <pc:sldMk cId="253815160" sldId="266"/>
        </pc:sldMkLst>
        <pc:spChg chg="mod">
          <ac:chgData name="HADER, Shannon" userId="57296ac5-b7d2-4806-936a-ba8931155d7a" providerId="ADAL" clId="{BED91931-E1F8-41C6-85B3-C520D94DCBE2}" dt="2019-07-22T10:30:56.887" v="297" actId="20577"/>
          <ac:spMkLst>
            <pc:docMk/>
            <pc:sldMk cId="253815160" sldId="266"/>
            <ac:spMk id="2" creationId="{828A2AB9-974C-42AE-96CD-849A2E29AAA8}"/>
          </ac:spMkLst>
        </pc:spChg>
      </pc:sldChg>
      <pc:sldChg chg="del">
        <pc:chgData name="HADER, Shannon" userId="57296ac5-b7d2-4806-936a-ba8931155d7a" providerId="ADAL" clId="{BED91931-E1F8-41C6-85B3-C520D94DCBE2}" dt="2019-07-22T10:47:52.779" v="545" actId="2696"/>
        <pc:sldMkLst>
          <pc:docMk/>
          <pc:sldMk cId="568696472" sldId="272"/>
        </pc:sldMkLst>
      </pc:sldChg>
      <pc:sldChg chg="del">
        <pc:chgData name="HADER, Shannon" userId="57296ac5-b7d2-4806-936a-ba8931155d7a" providerId="ADAL" clId="{BED91931-E1F8-41C6-85B3-C520D94DCBE2}" dt="2019-07-22T10:47:55.175" v="549" actId="2696"/>
        <pc:sldMkLst>
          <pc:docMk/>
          <pc:sldMk cId="185020719" sldId="275"/>
        </pc:sldMkLst>
      </pc:sldChg>
      <pc:sldChg chg="del">
        <pc:chgData name="HADER, Shannon" userId="57296ac5-b7d2-4806-936a-ba8931155d7a" providerId="ADAL" clId="{BED91931-E1F8-41C6-85B3-C520D94DCBE2}" dt="2019-07-22T10:47:52.106" v="544" actId="2696"/>
        <pc:sldMkLst>
          <pc:docMk/>
          <pc:sldMk cId="4265044773" sldId="431"/>
        </pc:sldMkLst>
      </pc:sldChg>
      <pc:sldChg chg="del">
        <pc:chgData name="HADER, Shannon" userId="57296ac5-b7d2-4806-936a-ba8931155d7a" providerId="ADAL" clId="{BED91931-E1F8-41C6-85B3-C520D94DCBE2}" dt="2019-07-22T10:47:41.965" v="538" actId="2696"/>
        <pc:sldMkLst>
          <pc:docMk/>
          <pc:sldMk cId="1566615968" sldId="432"/>
        </pc:sldMkLst>
      </pc:sldChg>
      <pc:sldChg chg="del">
        <pc:chgData name="HADER, Shannon" userId="57296ac5-b7d2-4806-936a-ba8931155d7a" providerId="ADAL" clId="{BED91931-E1F8-41C6-85B3-C520D94DCBE2}" dt="2019-07-22T10:47:38.329" v="537" actId="2696"/>
        <pc:sldMkLst>
          <pc:docMk/>
          <pc:sldMk cId="7027540" sldId="433"/>
        </pc:sldMkLst>
      </pc:sldChg>
      <pc:sldChg chg="del">
        <pc:chgData name="HADER, Shannon" userId="57296ac5-b7d2-4806-936a-ba8931155d7a" providerId="ADAL" clId="{BED91931-E1F8-41C6-85B3-C520D94DCBE2}" dt="2019-07-22T10:47:47.532" v="540" actId="2696"/>
        <pc:sldMkLst>
          <pc:docMk/>
          <pc:sldMk cId="140889561" sldId="445"/>
        </pc:sldMkLst>
      </pc:sldChg>
      <pc:sldChg chg="del">
        <pc:chgData name="HADER, Shannon" userId="57296ac5-b7d2-4806-936a-ba8931155d7a" providerId="ADAL" clId="{BED91931-E1F8-41C6-85B3-C520D94DCBE2}" dt="2019-07-22T10:47:53.400" v="546" actId="2696"/>
        <pc:sldMkLst>
          <pc:docMk/>
          <pc:sldMk cId="3696429440" sldId="447"/>
        </pc:sldMkLst>
      </pc:sldChg>
      <pc:sldChg chg="del">
        <pc:chgData name="HADER, Shannon" userId="57296ac5-b7d2-4806-936a-ba8931155d7a" providerId="ADAL" clId="{BED91931-E1F8-41C6-85B3-C520D94DCBE2}" dt="2019-07-22T10:47:53.985" v="547" actId="2696"/>
        <pc:sldMkLst>
          <pc:docMk/>
          <pc:sldMk cId="3954788761" sldId="448"/>
        </pc:sldMkLst>
      </pc:sldChg>
      <pc:sldChg chg="del">
        <pc:chgData name="HADER, Shannon" userId="57296ac5-b7d2-4806-936a-ba8931155d7a" providerId="ADAL" clId="{BED91931-E1F8-41C6-85B3-C520D94DCBE2}" dt="2019-07-22T10:47:54.532" v="548" actId="2696"/>
        <pc:sldMkLst>
          <pc:docMk/>
          <pc:sldMk cId="1623727679" sldId="449"/>
        </pc:sldMkLst>
      </pc:sldChg>
      <pc:sldChg chg="del">
        <pc:chgData name="HADER, Shannon" userId="57296ac5-b7d2-4806-936a-ba8931155d7a" providerId="ADAL" clId="{BED91931-E1F8-41C6-85B3-C520D94DCBE2}" dt="2019-07-22T10:47:48.563" v="541" actId="2696"/>
        <pc:sldMkLst>
          <pc:docMk/>
          <pc:sldMk cId="2108511254" sldId="452"/>
        </pc:sldMkLst>
      </pc:sldChg>
      <pc:sldChg chg="del">
        <pc:chgData name="HADER, Shannon" userId="57296ac5-b7d2-4806-936a-ba8931155d7a" providerId="ADAL" clId="{BED91931-E1F8-41C6-85B3-C520D94DCBE2}" dt="2019-07-22T10:47:37.478" v="536" actId="2696"/>
        <pc:sldMkLst>
          <pc:docMk/>
          <pc:sldMk cId="3946778596" sldId="454"/>
        </pc:sldMkLst>
      </pc:sldChg>
      <pc:sldChg chg="del">
        <pc:chgData name="HADER, Shannon" userId="57296ac5-b7d2-4806-936a-ba8931155d7a" providerId="ADAL" clId="{BED91931-E1F8-41C6-85B3-C520D94DCBE2}" dt="2019-07-22T10:47:55.720" v="550" actId="2696"/>
        <pc:sldMkLst>
          <pc:docMk/>
          <pc:sldMk cId="605621519" sldId="457"/>
        </pc:sldMkLst>
      </pc:sldChg>
      <pc:sldChg chg="del">
        <pc:chgData name="HADER, Shannon" userId="57296ac5-b7d2-4806-936a-ba8931155d7a" providerId="ADAL" clId="{BED91931-E1F8-41C6-85B3-C520D94DCBE2}" dt="2019-07-22T10:47:56.855" v="551" actId="2696"/>
        <pc:sldMkLst>
          <pc:docMk/>
          <pc:sldMk cId="557297023" sldId="459"/>
        </pc:sldMkLst>
      </pc:sldChg>
      <pc:sldChg chg="addSp delSp modSp modAnim">
        <pc:chgData name="HADER, Shannon" userId="57296ac5-b7d2-4806-936a-ba8931155d7a" providerId="ADAL" clId="{BED91931-E1F8-41C6-85B3-C520D94DCBE2}" dt="2019-07-22T10:43:26.668" v="512" actId="113"/>
        <pc:sldMkLst>
          <pc:docMk/>
          <pc:sldMk cId="553892484" sldId="460"/>
        </pc:sldMkLst>
        <pc:spChg chg="add del mod">
          <ac:chgData name="HADER, Shannon" userId="57296ac5-b7d2-4806-936a-ba8931155d7a" providerId="ADAL" clId="{BED91931-E1F8-41C6-85B3-C520D94DCBE2}" dt="2019-07-22T10:26:01.741" v="97"/>
          <ac:spMkLst>
            <pc:docMk/>
            <pc:sldMk cId="553892484" sldId="460"/>
            <ac:spMk id="3" creationId="{97976E0A-AA2A-481E-9E52-0C6B163B12F9}"/>
          </ac:spMkLst>
        </pc:spChg>
        <pc:spChg chg="mod">
          <ac:chgData name="HADER, Shannon" userId="57296ac5-b7d2-4806-936a-ba8931155d7a" providerId="ADAL" clId="{BED91931-E1F8-41C6-85B3-C520D94DCBE2}" dt="2019-07-22T10:43:26.668" v="512" actId="113"/>
          <ac:spMkLst>
            <pc:docMk/>
            <pc:sldMk cId="553892484" sldId="460"/>
            <ac:spMk id="4" creationId="{E4AD1925-1DD5-411A-A3D3-6AE975E34817}"/>
          </ac:spMkLst>
        </pc:spChg>
        <pc:spChg chg="add del mod">
          <ac:chgData name="HADER, Shannon" userId="57296ac5-b7d2-4806-936a-ba8931155d7a" providerId="ADAL" clId="{BED91931-E1F8-41C6-85B3-C520D94DCBE2}" dt="2019-07-22T10:26:01.741" v="99"/>
          <ac:spMkLst>
            <pc:docMk/>
            <pc:sldMk cId="553892484" sldId="460"/>
            <ac:spMk id="5" creationId="{ED48470D-B085-41EE-B236-1B9D5A0F2114}"/>
          </ac:spMkLst>
        </pc:spChg>
        <pc:spChg chg="add mod">
          <ac:chgData name="HADER, Shannon" userId="57296ac5-b7d2-4806-936a-ba8931155d7a" providerId="ADAL" clId="{BED91931-E1F8-41C6-85B3-C520D94DCBE2}" dt="2019-07-22T10:25:38.328" v="92" actId="1076"/>
          <ac:spMkLst>
            <pc:docMk/>
            <pc:sldMk cId="553892484" sldId="460"/>
            <ac:spMk id="6" creationId="{1BBDA50E-DE2A-4223-AEAF-39DA34D1004A}"/>
          </ac:spMkLst>
        </pc:spChg>
      </pc:sldChg>
      <pc:sldChg chg="del">
        <pc:chgData name="HADER, Shannon" userId="57296ac5-b7d2-4806-936a-ba8931155d7a" providerId="ADAL" clId="{BED91931-E1F8-41C6-85B3-C520D94DCBE2}" dt="2019-07-22T10:47:49.492" v="542" actId="2696"/>
        <pc:sldMkLst>
          <pc:docMk/>
          <pc:sldMk cId="150794635" sldId="462"/>
        </pc:sldMkLst>
      </pc:sldChg>
      <pc:sldChg chg="del">
        <pc:chgData name="HADER, Shannon" userId="57296ac5-b7d2-4806-936a-ba8931155d7a" providerId="ADAL" clId="{BED91931-E1F8-41C6-85B3-C520D94DCBE2}" dt="2019-07-22T10:47:51.233" v="543" actId="2696"/>
        <pc:sldMkLst>
          <pc:docMk/>
          <pc:sldMk cId="2787936979" sldId="463"/>
        </pc:sldMkLst>
      </pc:sldChg>
      <pc:sldChg chg="modSp modAnim">
        <pc:chgData name="HADER, Shannon" userId="57296ac5-b7d2-4806-936a-ba8931155d7a" providerId="ADAL" clId="{BED91931-E1F8-41C6-85B3-C520D94DCBE2}" dt="2019-07-22T10:46:27.250" v="532" actId="20577"/>
        <pc:sldMkLst>
          <pc:docMk/>
          <pc:sldMk cId="3412202302" sldId="465"/>
        </pc:sldMkLst>
        <pc:spChg chg="mod">
          <ac:chgData name="HADER, Shannon" userId="57296ac5-b7d2-4806-936a-ba8931155d7a" providerId="ADAL" clId="{BED91931-E1F8-41C6-85B3-C520D94DCBE2}" dt="2019-07-22T10:46:27.250" v="532" actId="20577"/>
          <ac:spMkLst>
            <pc:docMk/>
            <pc:sldMk cId="3412202302" sldId="465"/>
            <ac:spMk id="4" creationId="{E4AD1925-1DD5-411A-A3D3-6AE975E34817}"/>
          </ac:spMkLst>
        </pc:spChg>
      </pc:sldChg>
      <pc:sldChg chg="addSp modSp modAnim">
        <pc:chgData name="HADER, Shannon" userId="57296ac5-b7d2-4806-936a-ba8931155d7a" providerId="ADAL" clId="{BED91931-E1F8-41C6-85B3-C520D94DCBE2}" dt="2019-07-22T10:43:58.011" v="514" actId="113"/>
        <pc:sldMkLst>
          <pc:docMk/>
          <pc:sldMk cId="1227849132" sldId="467"/>
        </pc:sldMkLst>
        <pc:spChg chg="mod">
          <ac:chgData name="HADER, Shannon" userId="57296ac5-b7d2-4806-936a-ba8931155d7a" providerId="ADAL" clId="{BED91931-E1F8-41C6-85B3-C520D94DCBE2}" dt="2019-07-22T10:43:58.011" v="514" actId="113"/>
          <ac:spMkLst>
            <pc:docMk/>
            <pc:sldMk cId="1227849132" sldId="467"/>
            <ac:spMk id="4" creationId="{E4AD1925-1DD5-411A-A3D3-6AE975E34817}"/>
          </ac:spMkLst>
        </pc:spChg>
        <pc:spChg chg="add mod">
          <ac:chgData name="HADER, Shannon" userId="57296ac5-b7d2-4806-936a-ba8931155d7a" providerId="ADAL" clId="{BED91931-E1F8-41C6-85B3-C520D94DCBE2}" dt="2019-07-22T10:33:26.326" v="444" actId="1076"/>
          <ac:spMkLst>
            <pc:docMk/>
            <pc:sldMk cId="1227849132" sldId="467"/>
            <ac:spMk id="5" creationId="{6FFB7983-C489-4D1B-ABA8-6873AE2DE0A7}"/>
          </ac:spMkLst>
        </pc:spChg>
      </pc:sldChg>
      <pc:sldChg chg="add del">
        <pc:chgData name="HADER, Shannon" userId="57296ac5-b7d2-4806-936a-ba8931155d7a" providerId="ADAL" clId="{BED91931-E1F8-41C6-85B3-C520D94DCBE2}" dt="2019-07-22T10:47:46.901" v="539" actId="2696"/>
        <pc:sldMkLst>
          <pc:docMk/>
          <pc:sldMk cId="3845024956" sldId="468"/>
        </pc:sldMkLst>
      </pc:sldChg>
      <pc:sldChg chg="add del">
        <pc:chgData name="HADER, Shannon" userId="57296ac5-b7d2-4806-936a-ba8931155d7a" providerId="ADAL" clId="{BED91931-E1F8-41C6-85B3-C520D94DCBE2}" dt="2019-07-22T10:47:36.941" v="535" actId="2696"/>
        <pc:sldMkLst>
          <pc:docMk/>
          <pc:sldMk cId="980673086" sldId="46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847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30863" y="0"/>
            <a:ext cx="430847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B7E74A-E1A8-4212-89BA-218A30741118}" type="datetimeFigureOut">
              <a:rPr lang="en-CH" smtClean="0"/>
              <a:t>22/07/2019</a:t>
            </a:fld>
            <a:endParaRPr lang="en-C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27350" y="850900"/>
            <a:ext cx="4086225" cy="2298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3775" y="3276600"/>
            <a:ext cx="7953375" cy="26812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67475"/>
            <a:ext cx="4308475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30863" y="6467475"/>
            <a:ext cx="4308475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D02FEF-97B0-408A-87FE-A9C4229361F5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6679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D02FEF-97B0-408A-87FE-A9C4229361F5}" type="slidenum">
              <a:rPr lang="en-CH" smtClean="0"/>
              <a:t>3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1254286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Great progress in some</a:t>
            </a:r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D02FEF-97B0-408A-87FE-A9C4229361F5}" type="slidenum">
              <a:rPr lang="en-CH" smtClean="0"/>
              <a:t>5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9126605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425A852-AD9C-48DC-84B7-AD2C7984A51F}" type="datetimeFigureOut">
              <a:rPr lang="en-US" smtClean="0"/>
              <a:pPr/>
              <a:t>7/22/2019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F8D61-F614-4D3A-9663-2DE4497C621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3F2E001F-4962-404D-944F-4241A33D97E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0745" y="404664"/>
            <a:ext cx="1930716" cy="1563283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56C63AB0-7958-4944-B799-AE61535D0C3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4089" y="6357937"/>
            <a:ext cx="1941512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6AA9301-C06E-4EA7-BC35-8564683AA7C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08" y="150716"/>
            <a:ext cx="2755983" cy="1328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012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0459" y="274639"/>
            <a:ext cx="10691084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0459" y="1600202"/>
            <a:ext cx="10691084" cy="4525963"/>
          </a:xfrm>
        </p:spPr>
        <p:txBody>
          <a:bodyPr vert="eaVert"/>
          <a:lstStyle>
            <a:lvl1pPr>
              <a:defRPr>
                <a:latin typeface="Raleway" panose="020B0503030101060003" pitchFamily="34" charset="0"/>
              </a:defRPr>
            </a:lvl1pPr>
            <a:lvl2pPr>
              <a:defRPr>
                <a:latin typeface="Raleway" panose="020B0503030101060003" pitchFamily="34" charset="0"/>
              </a:defRPr>
            </a:lvl2pPr>
            <a:lvl3pPr>
              <a:defRPr>
                <a:latin typeface="Raleway" panose="020B0503030101060003" pitchFamily="34" charset="0"/>
              </a:defRPr>
            </a:lvl3pPr>
            <a:lvl4pPr>
              <a:defRPr>
                <a:latin typeface="Raleway" panose="020B0503030101060003" pitchFamily="34" charset="0"/>
              </a:defRPr>
            </a:lvl4pPr>
            <a:lvl5pPr>
              <a:defRPr>
                <a:latin typeface="Raleway" panose="020B0503030101060003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851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Franklin Gothic Book" panose="020B0503020102020204" pitchFamily="34" charset="0"/>
              </a:defRPr>
            </a:lvl1pPr>
            <a:lvl2pPr>
              <a:defRPr>
                <a:latin typeface="Franklin Gothic Book" panose="020B0503020102020204" pitchFamily="34" charset="0"/>
              </a:defRPr>
            </a:lvl2pPr>
            <a:lvl3pPr>
              <a:defRPr>
                <a:latin typeface="Franklin Gothic Book" panose="020B0503020102020204" pitchFamily="34" charset="0"/>
              </a:defRPr>
            </a:lvl3pPr>
            <a:lvl4pPr>
              <a:defRPr>
                <a:latin typeface="Franklin Gothic Book" panose="020B0503020102020204" pitchFamily="34" charset="0"/>
              </a:defRPr>
            </a:lvl4pPr>
            <a:lvl5pPr>
              <a:defRPr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0270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ULLETS/DATA_2s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4000"/>
              </a:lnSpc>
              <a:defRPr sz="3733" b="1" baseline="0">
                <a:solidFill>
                  <a:srgbClr val="A59988"/>
                </a:solidFill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600201"/>
            <a:ext cx="5172892" cy="4191000"/>
          </a:xfrm>
          <a:prstGeom prst="rect">
            <a:avLst/>
          </a:prstGeom>
        </p:spPr>
        <p:txBody>
          <a:bodyPr/>
          <a:lstStyle>
            <a:lvl1pPr marL="457189" indent="-457189">
              <a:buClr>
                <a:srgbClr val="862391"/>
              </a:buClr>
              <a:buSzPct val="70000"/>
              <a:buFont typeface="Arial" panose="020B0604020202020204" pitchFamily="34" charset="0"/>
              <a:buChar char="•"/>
              <a:defRPr sz="3200" b="1" baseline="0">
                <a:solidFill>
                  <a:srgbClr val="000000"/>
                </a:solidFill>
                <a:latin typeface="Calibri" pitchFamily="34" charset="0"/>
              </a:defRPr>
            </a:lvl1pPr>
            <a:lvl2pPr marL="1066773" indent="-457189">
              <a:buClr>
                <a:srgbClr val="00853F"/>
              </a:buClr>
              <a:buSzPct val="100000"/>
              <a:buFont typeface="Arial" panose="020B0604020202020204" pitchFamily="34" charset="0"/>
              <a:buChar char="•"/>
              <a:defRPr sz="2667">
                <a:solidFill>
                  <a:schemeClr val="accent4">
                    <a:lumMod val="75000"/>
                  </a:schemeClr>
                </a:solidFill>
              </a:defRPr>
            </a:lvl2pPr>
            <a:lvl3pPr marL="1600160" indent="-380990">
              <a:buClr>
                <a:srgbClr val="A59988"/>
              </a:buClr>
              <a:buSzPct val="100000"/>
              <a:buFont typeface="Wingdings" panose="05000000000000000000" pitchFamily="2" charset="2"/>
              <a:buChar char="§"/>
              <a:defRPr sz="2400">
                <a:solidFill>
                  <a:schemeClr val="accent4">
                    <a:lumMod val="75000"/>
                  </a:schemeClr>
                </a:solidFill>
              </a:defRPr>
            </a:lvl3pPr>
            <a:lvl4pPr marL="2133547" indent="-304792">
              <a:buClr>
                <a:srgbClr val="00853F"/>
              </a:buClr>
              <a:buSzPct val="70000"/>
              <a:buFont typeface="Wingdings" panose="05000000000000000000" pitchFamily="2" charset="2"/>
              <a:buChar char="§"/>
              <a:defRPr sz="24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2400">
                <a:solidFill>
                  <a:schemeClr val="bg2"/>
                </a:solidFill>
              </a:defRPr>
            </a:lvl5pPr>
          </a:lstStyle>
          <a:p>
            <a:pPr lvl="2"/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 userDrawn="1">
            <p:ph idx="10"/>
          </p:nvPr>
        </p:nvSpPr>
        <p:spPr>
          <a:xfrm>
            <a:off x="6409509" y="1600201"/>
            <a:ext cx="5172892" cy="4191000"/>
          </a:xfrm>
          <a:prstGeom prst="rect">
            <a:avLst/>
          </a:prstGeom>
        </p:spPr>
        <p:txBody>
          <a:bodyPr/>
          <a:lstStyle>
            <a:lvl1pPr marL="457189" indent="-457189">
              <a:buClr>
                <a:srgbClr val="541900"/>
              </a:buClr>
              <a:buSzPct val="70000"/>
              <a:buFont typeface="Wingdings" panose="05000000000000000000" pitchFamily="2" charset="2"/>
              <a:buChar char="§"/>
              <a:defRPr sz="3200" b="1" baseline="0">
                <a:solidFill>
                  <a:srgbClr val="000000"/>
                </a:solidFill>
                <a:latin typeface="Calibri" pitchFamily="34" charset="0"/>
              </a:defRPr>
            </a:lvl1pPr>
            <a:lvl2pPr marL="990575" indent="-380990">
              <a:buClr>
                <a:srgbClr val="005984"/>
              </a:buClr>
              <a:buSzPct val="100000"/>
              <a:buFont typeface="Arial" panose="020B0604020202020204" pitchFamily="34" charset="0"/>
              <a:buChar char="•"/>
              <a:defRPr sz="2667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Tx/>
              <a:buSzPct val="100000"/>
              <a:buFont typeface="Arial" pitchFamily="34" charset="0"/>
              <a:buChar char="•"/>
              <a:defRPr sz="24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24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2400">
                <a:solidFill>
                  <a:schemeClr val="bg2"/>
                </a:solidFill>
              </a:defRPr>
            </a:lvl5pPr>
          </a:lstStyle>
          <a:p>
            <a:pPr lvl="2"/>
            <a:endParaRPr lang="en-US" dirty="0"/>
          </a:p>
          <a:p>
            <a:pPr lvl="0"/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834"/>
          <a:stretch/>
        </p:blipFill>
        <p:spPr>
          <a:xfrm>
            <a:off x="0" y="6695924"/>
            <a:ext cx="12192000" cy="174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857158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130427"/>
            <a:ext cx="10363200" cy="1470025"/>
          </a:xfrm>
        </p:spPr>
        <p:txBody>
          <a:bodyPr/>
          <a:lstStyle>
            <a:lvl1pPr>
              <a:defRPr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AU" dirty="0"/>
              <a:t>CLICK TO ENTER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886200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/>
              <a:t>Click to enter presenter name</a:t>
            </a:r>
            <a:endParaRPr lang="en-US" dirty="0"/>
          </a:p>
        </p:txBody>
      </p:sp>
      <p:pic>
        <p:nvPicPr>
          <p:cNvPr id="11" name="Picture 8">
            <a:extLst>
              <a:ext uri="{FF2B5EF4-FFF2-40B4-BE49-F238E27FC236}">
                <a16:creationId xmlns:a16="http://schemas.microsoft.com/office/drawing/2014/main" id="{7DD8080C-FC31-456F-A656-3CC1720E2BA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5244" y="6247393"/>
            <a:ext cx="1941512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39ED430-E7FF-4356-8629-C87A6CD7D7F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08" y="150716"/>
            <a:ext cx="2755983" cy="1328778"/>
          </a:xfrm>
          <a:prstGeom prst="rect">
            <a:avLst/>
          </a:prstGeom>
        </p:spPr>
      </p:pic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CA208784-12A0-42EA-9B11-0AE6419DF6D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0745" y="404664"/>
            <a:ext cx="1930716" cy="1563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55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0480" y="274639"/>
            <a:ext cx="10691040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0480" y="1600202"/>
            <a:ext cx="10691040" cy="4525963"/>
          </a:xfrm>
        </p:spPr>
        <p:txBody>
          <a:bodyPr/>
          <a:lstStyle>
            <a:lvl1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2pPr>
            <a:lvl3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3pPr>
            <a:lvl4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4pPr>
            <a:lvl5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8">
            <a:extLst>
              <a:ext uri="{FF2B5EF4-FFF2-40B4-BE49-F238E27FC236}">
                <a16:creationId xmlns:a16="http://schemas.microsoft.com/office/drawing/2014/main" id="{58029BB7-64F5-499B-904B-81B98760115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9920" y="6365512"/>
            <a:ext cx="1941512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539AA99-CA46-4515-825E-122575C64BB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682" y="5830115"/>
            <a:ext cx="2370668" cy="1143001"/>
          </a:xfrm>
          <a:prstGeom prst="rect">
            <a:avLst/>
          </a:prstGeom>
        </p:spPr>
      </p:pic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F04D40A9-5AC0-4FC5-97B8-29B0A356FA8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6157" y="5705072"/>
            <a:ext cx="1264654" cy="1023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635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4406902"/>
            <a:ext cx="103632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7" name="Picture 8">
            <a:extLst>
              <a:ext uri="{FF2B5EF4-FFF2-40B4-BE49-F238E27FC236}">
                <a16:creationId xmlns:a16="http://schemas.microsoft.com/office/drawing/2014/main" id="{4C1A5C7F-7EB4-4942-8D39-89D3E9D849B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5244" y="6268659"/>
            <a:ext cx="1941512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50BBC62-5821-4BC0-B581-7DBD91E7B9D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682" y="5830115"/>
            <a:ext cx="2370668" cy="1143001"/>
          </a:xfrm>
          <a:prstGeom prst="rect">
            <a:avLst/>
          </a:prstGeom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A3609DB3-048A-44D3-8B83-A0D5F24473B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6157" y="5705072"/>
            <a:ext cx="1264654" cy="1023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99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3864" y="274639"/>
            <a:ext cx="11064273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3863" y="1600202"/>
            <a:ext cx="5115611" cy="4525963"/>
          </a:xfrm>
        </p:spPr>
        <p:txBody>
          <a:bodyPr/>
          <a:lstStyle>
            <a:lvl1pPr>
              <a:defRPr sz="2800">
                <a:latin typeface="Franklin Gothic Book" panose="020B0503020102020204" pitchFamily="34" charset="0"/>
              </a:defRPr>
            </a:lvl1pPr>
            <a:lvl2pPr>
              <a:defRPr sz="2400">
                <a:latin typeface="Franklin Gothic Book" panose="020B0503020102020204" pitchFamily="34" charset="0"/>
              </a:defRPr>
            </a:lvl2pPr>
            <a:lvl3pPr>
              <a:defRPr sz="2000">
                <a:latin typeface="Franklin Gothic Book" panose="020B0503020102020204" pitchFamily="34" charset="0"/>
              </a:defRPr>
            </a:lvl3pPr>
            <a:lvl4pPr>
              <a:defRPr sz="1800">
                <a:latin typeface="Franklin Gothic Book" panose="020B0503020102020204" pitchFamily="34" charset="0"/>
              </a:defRPr>
            </a:lvl4pPr>
            <a:lvl5pPr>
              <a:defRPr sz="1800">
                <a:latin typeface="Franklin Gothic Book" panose="020B05030201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3336" y="1600202"/>
            <a:ext cx="5384800" cy="4525963"/>
          </a:xfrm>
        </p:spPr>
        <p:txBody>
          <a:bodyPr/>
          <a:lstStyle>
            <a:lvl1pPr>
              <a:defRPr sz="28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>
              <a:defRPr sz="2400">
                <a:solidFill>
                  <a:srgbClr val="383333"/>
                </a:solidFill>
                <a:latin typeface="Franklin Gothic Book" panose="020B0503020102020204" pitchFamily="34" charset="0"/>
              </a:defRPr>
            </a:lvl2pPr>
            <a:lvl3pPr>
              <a:defRPr sz="2000">
                <a:solidFill>
                  <a:srgbClr val="383333"/>
                </a:solidFill>
                <a:latin typeface="Franklin Gothic Book" panose="020B0503020102020204" pitchFamily="34" charset="0"/>
              </a:defRPr>
            </a:lvl3pPr>
            <a:lvl4pPr>
              <a:defRPr sz="1800">
                <a:solidFill>
                  <a:srgbClr val="383333"/>
                </a:solidFill>
                <a:latin typeface="Franklin Gothic Book" panose="020B0503020102020204" pitchFamily="34" charset="0"/>
              </a:defRPr>
            </a:lvl4pPr>
            <a:lvl5pPr>
              <a:defRPr sz="1800">
                <a:solidFill>
                  <a:srgbClr val="383333"/>
                </a:solidFill>
                <a:latin typeface="Franklin Gothic Book" panose="020B05030201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010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0459" y="274639"/>
            <a:ext cx="10691084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7655" y="1535114"/>
            <a:ext cx="511772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7655" y="2174875"/>
            <a:ext cx="511772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52510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5251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673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0459" y="274639"/>
            <a:ext cx="10691084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564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97297" y="273050"/>
            <a:ext cx="3729368" cy="1162051"/>
          </a:xfrm>
        </p:spPr>
        <p:txBody>
          <a:bodyPr anchor="b"/>
          <a:lstStyle>
            <a:lvl1pPr algn="l">
              <a:defRPr sz="2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2671" y="273053"/>
            <a:ext cx="6815667" cy="5853113"/>
          </a:xfrm>
        </p:spPr>
        <p:txBody>
          <a:bodyPr/>
          <a:lstStyle>
            <a:lvl1pPr>
              <a:defRPr sz="32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>
              <a:defRPr sz="2800">
                <a:solidFill>
                  <a:srgbClr val="383333"/>
                </a:solidFill>
                <a:latin typeface="Franklin Gothic Book" panose="020B0503020102020204" pitchFamily="34" charset="0"/>
              </a:defRPr>
            </a:lvl2pPr>
            <a:lvl3pPr>
              <a:defRPr sz="2400">
                <a:solidFill>
                  <a:srgbClr val="383333"/>
                </a:solidFill>
                <a:latin typeface="Franklin Gothic Book" panose="020B0503020102020204" pitchFamily="34" charset="0"/>
              </a:defRPr>
            </a:lvl3pPr>
            <a:lvl4pPr>
              <a:defRPr sz="2000">
                <a:solidFill>
                  <a:srgbClr val="383333"/>
                </a:solidFill>
                <a:latin typeface="Franklin Gothic Book" panose="020B0503020102020204" pitchFamily="34" charset="0"/>
              </a:defRPr>
            </a:lvl4pPr>
            <a:lvl5pPr>
              <a:defRPr sz="2000">
                <a:solidFill>
                  <a:srgbClr val="383333"/>
                </a:solidFill>
                <a:latin typeface="Franklin Gothic Book" panose="020B05030201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7297" y="1435103"/>
            <a:ext cx="3729368" cy="4691063"/>
          </a:xfrm>
        </p:spPr>
        <p:txBody>
          <a:bodyPr/>
          <a:lstStyle>
            <a:lvl1pPr marL="0" indent="0">
              <a:buNone/>
              <a:defRPr sz="14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666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38400" y="4800601"/>
            <a:ext cx="7315200" cy="566739"/>
          </a:xfrm>
        </p:spPr>
        <p:txBody>
          <a:bodyPr anchor="b"/>
          <a:lstStyle>
            <a:lvl1pPr algn="l">
              <a:defRPr sz="2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8400" y="612775"/>
            <a:ext cx="7315200" cy="4114800"/>
          </a:xfrm>
        </p:spPr>
        <p:txBody>
          <a:bodyPr/>
          <a:lstStyle>
            <a:lvl1pPr marL="0" indent="0">
              <a:buNone/>
              <a:defRPr sz="3200">
                <a:latin typeface="Franklin Gothic Book" panose="020B05030201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8400" y="5367339"/>
            <a:ext cx="7315200" cy="804863"/>
          </a:xfrm>
        </p:spPr>
        <p:txBody>
          <a:bodyPr/>
          <a:lstStyle>
            <a:lvl1pPr marL="0" indent="0">
              <a:buNone/>
              <a:defRPr sz="14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739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2206DA-4705-844F-8F0B-F43945BCDB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706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000" b="1" kern="1200">
          <a:solidFill>
            <a:srgbClr val="E8303B"/>
          </a:solidFill>
          <a:latin typeface="Franklin Gothic Book" panose="020B0503020102020204" pitchFamily="34" charset="0"/>
          <a:ea typeface="+mj-ea"/>
          <a:cs typeface="Arial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F2DF3-E744-4534-B9F4-73E32A535D7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Start Free, Stay Free, AIDS Free</a:t>
            </a:r>
            <a:endParaRPr lang="en-GB" sz="5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8B2AA5-702B-43BC-B43D-E45990C278B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Progress report 2019</a:t>
            </a:r>
            <a:endParaRPr lang="en-GB" sz="4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27570A-329E-4D47-A6A6-370D883BA4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5291" y="3429000"/>
            <a:ext cx="2325431" cy="3292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7999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D5804-A132-4404-9B11-997BB412B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/>
              <a:t>Promising declines among young women but still considerably higher than young men</a:t>
            </a:r>
            <a:endParaRPr lang="en-GB" sz="32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FED770-47E2-4166-9EC6-D16B301E32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527" b="9232"/>
          <a:stretch/>
        </p:blipFill>
        <p:spPr>
          <a:xfrm>
            <a:off x="1932024" y="2339163"/>
            <a:ext cx="8012639" cy="395531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2965AAD-0BAD-4F7E-BED6-8AE53DEFF89C}"/>
              </a:ext>
            </a:extLst>
          </p:cNvPr>
          <p:cNvSpPr/>
          <p:nvPr/>
        </p:nvSpPr>
        <p:spPr>
          <a:xfrm>
            <a:off x="1559442" y="176915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New HIV Infections among young women and young men, 23 focus countries, 2010-2018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77580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23C3D-76E7-496A-BE5B-50EEE1D640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Steeper declines in new HIV infections among young women (15-24) than older women (25-49)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53CB34-4F65-4153-869A-75B7CD444D88}"/>
              </a:ext>
            </a:extLst>
          </p:cNvPr>
          <p:cNvSpPr txBox="1"/>
          <p:nvPr/>
        </p:nvSpPr>
        <p:spPr>
          <a:xfrm>
            <a:off x="5344720" y="3849198"/>
            <a:ext cx="654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-25%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EBA8F5-4583-4CF6-9B8E-C2EA42C0FF38}"/>
              </a:ext>
            </a:extLst>
          </p:cNvPr>
          <p:cNvSpPr txBox="1"/>
          <p:nvPr/>
        </p:nvSpPr>
        <p:spPr>
          <a:xfrm>
            <a:off x="5308925" y="3415874"/>
            <a:ext cx="654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-10%</a:t>
            </a: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852C7BA-812D-473E-85B1-7B7335102EB1}"/>
              </a:ext>
            </a:extLst>
          </p:cNvPr>
          <p:cNvSpPr txBox="1"/>
          <p:nvPr/>
        </p:nvSpPr>
        <p:spPr>
          <a:xfrm>
            <a:off x="11605786" y="4102804"/>
            <a:ext cx="654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-18%</a:t>
            </a: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24E7110-261C-423F-9508-D01D2C5597C2}"/>
              </a:ext>
            </a:extLst>
          </p:cNvPr>
          <p:cNvSpPr txBox="1"/>
          <p:nvPr/>
        </p:nvSpPr>
        <p:spPr>
          <a:xfrm>
            <a:off x="11612077" y="3692364"/>
            <a:ext cx="654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-28%</a:t>
            </a:r>
            <a:endParaRPr lang="en-GB" dirty="0">
              <a:solidFill>
                <a:schemeClr val="accent1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4D379A7-C46B-4EE3-ABC2-381A3D43DD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8731" y="2566433"/>
            <a:ext cx="5445187" cy="306086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E7E382C-6FAF-471A-925D-57AB7A0A38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134" y="2609137"/>
            <a:ext cx="5219381" cy="2971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5653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892BC-D06C-49BD-9008-7B0A97A6F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But, declines in new HIV infections among </a:t>
            </a:r>
            <a:br>
              <a:rPr lang="en-US" sz="3200" dirty="0"/>
            </a:br>
            <a:r>
              <a:rPr lang="en-US" sz="3200" dirty="0"/>
              <a:t>young women are happening consistently across countries</a:t>
            </a:r>
            <a:endParaRPr lang="en-GB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9C12A6-30AA-42C3-8829-FB2A8CABFE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6690" y="1714500"/>
            <a:ext cx="6981825" cy="51435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2058582-5CD4-40B1-8BD5-64C2ABA6B96C}"/>
              </a:ext>
            </a:extLst>
          </p:cNvPr>
          <p:cNvSpPr/>
          <p:nvPr/>
        </p:nvSpPr>
        <p:spPr>
          <a:xfrm>
            <a:off x="2059172" y="158537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Percent change between 2010 and 2018 in new infections among young women 15-24, 22 focus countries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88537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1C3926-6543-4022-BB8A-FB506720E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4.1 million male circumcisions in 2018 </a:t>
            </a:r>
            <a:br>
              <a:rPr lang="en-US" dirty="0"/>
            </a:br>
            <a:r>
              <a:rPr lang="en-US" dirty="0"/>
              <a:t>but 44% were among boys aged 10-14 years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1F8D39-5B63-4288-82CD-C2B49C896C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5367" y="1690688"/>
            <a:ext cx="6286500" cy="49911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85C9FD8-AA89-402D-8D1F-D26716F65E14}"/>
              </a:ext>
            </a:extLst>
          </p:cNvPr>
          <p:cNvSpPr/>
          <p:nvPr/>
        </p:nvSpPr>
        <p:spPr>
          <a:xfrm>
            <a:off x="825795" y="2191435"/>
            <a:ext cx="29062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Distribution of male circumcisions by age, 12 countries with available data, 2018</a:t>
            </a:r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5750C8C-2054-4CF6-8E06-DC7FCDEA8207}"/>
              </a:ext>
            </a:extLst>
          </p:cNvPr>
          <p:cNvSpPr/>
          <p:nvPr/>
        </p:nvSpPr>
        <p:spPr>
          <a:xfrm>
            <a:off x="9285767" y="4186238"/>
            <a:ext cx="290623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Need at least 5 million circumcisions per year to reach global targets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5824919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1678D8-C81C-4A66-99AB-0413D88FD4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AIDS free – Super fast track</a:t>
            </a:r>
            <a:endParaRPr lang="en-CH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AD1925-1DD5-411A-A3D3-6AE975E348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AIDS Free </a:t>
            </a:r>
            <a:r>
              <a:rPr lang="en-US" dirty="0"/>
              <a:t>seeks to ensure that </a:t>
            </a:r>
            <a:r>
              <a:rPr lang="en-US" dirty="0">
                <a:solidFill>
                  <a:srgbClr val="FF0000"/>
                </a:solidFill>
              </a:rPr>
              <a:t>95%</a:t>
            </a:r>
            <a:r>
              <a:rPr lang="en-US" dirty="0"/>
              <a:t> of all children and adolescents aged 10-19 years living with HIV receive antiretroviral therapy by 2020.</a:t>
            </a:r>
          </a:p>
          <a:p>
            <a:pPr marL="0" indent="0">
              <a:buNone/>
            </a:pPr>
            <a:r>
              <a:rPr lang="en-US" dirty="0"/>
              <a:t>		(Or </a:t>
            </a:r>
            <a:r>
              <a:rPr lang="en-US" dirty="0">
                <a:solidFill>
                  <a:srgbClr val="FF0000"/>
                </a:solidFill>
              </a:rPr>
              <a:t>1.6 million </a:t>
            </a:r>
            <a:r>
              <a:rPr lang="en-US" dirty="0"/>
              <a:t>by </a:t>
            </a:r>
            <a:r>
              <a:rPr lang="en-US" dirty="0">
                <a:solidFill>
                  <a:srgbClr val="FF0000"/>
                </a:solidFill>
              </a:rPr>
              <a:t>2018</a:t>
            </a:r>
            <a:r>
              <a:rPr lang="en-US" dirty="0"/>
              <a:t> and 1.4 million by 2020)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b="1" dirty="0"/>
              <a:t>Child Treatment, 10-19 </a:t>
            </a:r>
            <a:r>
              <a:rPr lang="en-US" sz="2400" b="1" dirty="0" err="1"/>
              <a:t>yr</a:t>
            </a:r>
            <a:r>
              <a:rPr lang="en-US" sz="2400" b="1" dirty="0"/>
              <a:t> </a:t>
            </a:r>
            <a:r>
              <a:rPr lang="en-US" sz="2400" b="1" dirty="0" err="1"/>
              <a:t>olds</a:t>
            </a:r>
            <a:r>
              <a:rPr lang="en-US" sz="2400" b="1" dirty="0"/>
              <a:t>, Globally</a:t>
            </a:r>
          </a:p>
          <a:p>
            <a:pPr marL="0" indent="0">
              <a:buNone/>
            </a:pPr>
            <a:r>
              <a:rPr lang="en-US" sz="2400" dirty="0"/>
              <a:t>2010: 430,000  (20% </a:t>
            </a:r>
            <a:r>
              <a:rPr lang="en-US" sz="2400" dirty="0" err="1"/>
              <a:t>tx</a:t>
            </a:r>
            <a:r>
              <a:rPr lang="en-US" sz="2400" dirty="0"/>
              <a:t> coverage vs 25% in adults)</a:t>
            </a:r>
          </a:p>
          <a:p>
            <a:pPr marL="0" indent="0">
              <a:buNone/>
            </a:pPr>
            <a:r>
              <a:rPr lang="en-US" sz="2400" dirty="0"/>
              <a:t>2015: 845,000 (45% </a:t>
            </a:r>
            <a:r>
              <a:rPr lang="en-US" sz="2400" dirty="0" err="1"/>
              <a:t>tx</a:t>
            </a:r>
            <a:r>
              <a:rPr lang="en-US" sz="2400" dirty="0"/>
              <a:t> coverage vs 48% in adults)</a:t>
            </a:r>
          </a:p>
          <a:p>
            <a:pPr marL="0" indent="0">
              <a:buNone/>
            </a:pPr>
            <a:r>
              <a:rPr lang="en-US" sz="2400" dirty="0"/>
              <a:t>2018: 940,000 (54% </a:t>
            </a:r>
            <a:r>
              <a:rPr lang="en-US" sz="2400" dirty="0" err="1"/>
              <a:t>tx</a:t>
            </a:r>
            <a:r>
              <a:rPr lang="en-US" sz="2400" dirty="0"/>
              <a:t> coverage vs 62% For adults)</a:t>
            </a:r>
          </a:p>
          <a:p>
            <a:pPr marL="0" indent="0">
              <a:buNone/>
            </a:pPr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3412202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DEAE7A-BFBD-4E93-B8E3-787B57945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301" y="274639"/>
            <a:ext cx="11281145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Scale up of treatment for children is slowing: </a:t>
            </a:r>
            <a:br>
              <a:rPr lang="en-US" dirty="0"/>
            </a:br>
            <a:r>
              <a:rPr lang="en-US" dirty="0"/>
              <a:t>New, innovative modalities to identify CLHIV are needed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BDEE50-2831-4657-9A9E-6DB2D6ACED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696" b="6318"/>
          <a:stretch/>
        </p:blipFill>
        <p:spPr>
          <a:xfrm>
            <a:off x="1892900" y="1960303"/>
            <a:ext cx="8406199" cy="444622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47B796C-5BDB-4268-BEF0-B1BCC2A6CC75}"/>
              </a:ext>
            </a:extLst>
          </p:cNvPr>
          <p:cNvSpPr/>
          <p:nvPr/>
        </p:nvSpPr>
        <p:spPr>
          <a:xfrm>
            <a:off x="1892900" y="1637414"/>
            <a:ext cx="9285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Number of children receiving ART and targets, global and 23 focus countries 2010-2018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32586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28CB2F-AAB9-4386-B885-3D3354C0B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Similar to PMTCT coverage, </a:t>
            </a:r>
            <a:r>
              <a:rPr lang="en-US" dirty="0" err="1"/>
              <a:t>paediatric</a:t>
            </a:r>
            <a:r>
              <a:rPr lang="en-US" dirty="0"/>
              <a:t> ART scale up </a:t>
            </a:r>
            <a:br>
              <a:rPr lang="en-US" dirty="0"/>
            </a:br>
            <a:r>
              <a:rPr lang="en-US" dirty="0"/>
              <a:t>is particularly poor in western central Africa</a:t>
            </a:r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7F345BD-AEC6-4A06-A7CF-25AF840B8F47}"/>
              </a:ext>
            </a:extLst>
          </p:cNvPr>
          <p:cNvSpPr/>
          <p:nvPr/>
        </p:nvSpPr>
        <p:spPr>
          <a:xfrm>
            <a:off x="2400207" y="1681852"/>
            <a:ext cx="50669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ART coverage among children, by region, 2010-2018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37D572C-2DD4-41F2-AD8A-3CF2062270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0207" y="2051184"/>
            <a:ext cx="7024253" cy="4222025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1BDC3D16-A196-4BF1-9B85-B8CB62A62AD8}"/>
              </a:ext>
            </a:extLst>
          </p:cNvPr>
          <p:cNvSpPr/>
          <p:nvPr/>
        </p:nvSpPr>
        <p:spPr>
          <a:xfrm>
            <a:off x="6517758" y="3997842"/>
            <a:ext cx="606056" cy="58479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69706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2D7B7-F206-4529-9FF6-689AD4A1A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480" y="455705"/>
            <a:ext cx="1069104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Treatment cascades from </a:t>
            </a:r>
            <a:r>
              <a:rPr lang="en-US" dirty="0" err="1"/>
              <a:t>programmes</a:t>
            </a:r>
            <a:r>
              <a:rPr lang="en-US" dirty="0"/>
              <a:t> show challenges with viral load suppression among children</a:t>
            </a:r>
            <a:br>
              <a:rPr lang="en-US" dirty="0"/>
            </a:br>
            <a:r>
              <a:rPr lang="en-US" sz="3100" dirty="0"/>
              <a:t>confirmed by survey data</a:t>
            </a:r>
            <a:r>
              <a:rPr lang="en-US" dirty="0"/>
              <a:t> 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4A9685-6E63-49EA-B90A-4827DC0293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8241" y="2039845"/>
            <a:ext cx="7000875" cy="436245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FBDCE36-14D8-4A57-A0F0-8C5898DFF6E6}"/>
              </a:ext>
            </a:extLst>
          </p:cNvPr>
          <p:cNvSpPr/>
          <p:nvPr/>
        </p:nvSpPr>
        <p:spPr>
          <a:xfrm>
            <a:off x="1500963" y="1855179"/>
            <a:ext cx="91900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Treatment cascade and viral suppression from survey, by countries with available data, 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86532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87B84-DDCF-4116-A659-1A7EC2075B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now what???</a:t>
            </a:r>
            <a:endParaRPr lang="en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B45C74-9E02-4BA6-A547-ED7E19DF44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Over to chairs of the Start Free, Stay Free and AIDS Free subgroups</a:t>
            </a:r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9592768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1678D8-C81C-4A66-99AB-0413D88FD4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Start free – Super fast track</a:t>
            </a:r>
            <a:endParaRPr lang="en-CH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AD1925-1DD5-411A-A3D3-6AE975E348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Start Free </a:t>
            </a:r>
            <a:r>
              <a:rPr lang="en-US" dirty="0"/>
              <a:t>aims to end new HIV infections among children by -- among other actions -- reaching </a:t>
            </a:r>
            <a:r>
              <a:rPr lang="en-US" dirty="0">
                <a:solidFill>
                  <a:srgbClr val="FF0000"/>
                </a:solidFill>
              </a:rPr>
              <a:t>95% </a:t>
            </a:r>
            <a:r>
              <a:rPr lang="en-US" dirty="0"/>
              <a:t>of pregnant women living with HIV and sustaining them on lifelong </a:t>
            </a:r>
            <a:r>
              <a:rPr lang="en-GB" dirty="0"/>
              <a:t>antiretroviral therapy by </a:t>
            </a:r>
            <a:r>
              <a:rPr lang="en-GB" dirty="0">
                <a:solidFill>
                  <a:srgbClr val="FF0000"/>
                </a:solidFill>
              </a:rPr>
              <a:t>2018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US" sz="2400" b="1" dirty="0"/>
              <a:t>PMTCT Progress, Globally  (coverage of HIV+ pregnant women)</a:t>
            </a:r>
          </a:p>
          <a:p>
            <a:pPr marL="0" indent="0">
              <a:buNone/>
            </a:pPr>
            <a:r>
              <a:rPr lang="en-US" dirty="0"/>
              <a:t>2010: 44%   					               					2018: 82%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BDA50E-DE2A-4223-AEAF-39DA34D1004A}"/>
              </a:ext>
            </a:extLst>
          </p:cNvPr>
          <p:cNvSpPr txBox="1"/>
          <p:nvPr/>
        </p:nvSpPr>
        <p:spPr>
          <a:xfrm>
            <a:off x="4724400" y="4761592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Franklin Gothic Book" panose="020B0503020102020204" pitchFamily="34" charset="0"/>
              </a:rPr>
              <a:t>2015</a:t>
            </a:r>
            <a:r>
              <a:rPr lang="en-US" sz="2800" dirty="0"/>
              <a:t>: </a:t>
            </a:r>
            <a:r>
              <a:rPr lang="en-US" sz="3200" dirty="0">
                <a:latin typeface="Franklin Gothic Book" panose="020B0503020102020204" pitchFamily="34" charset="0"/>
              </a:rPr>
              <a:t>80%</a:t>
            </a:r>
            <a:endParaRPr lang="en-CH" sz="3200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3892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6944A61-0975-48AA-ADC8-1692336FC20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438"/>
          <a:stretch/>
        </p:blipFill>
        <p:spPr>
          <a:xfrm>
            <a:off x="1600206" y="1488579"/>
            <a:ext cx="8994402" cy="470768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22E2CF2-A863-471A-BA7D-E1C31DA01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Good progress between 2010 and 2015 but plateauing in last few years</a:t>
            </a:r>
            <a:endParaRPr lang="en-GB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9E0FDB4-A9EF-4FDB-87B0-D3F95927CC02}"/>
              </a:ext>
            </a:extLst>
          </p:cNvPr>
          <p:cNvSpPr/>
          <p:nvPr/>
        </p:nvSpPr>
        <p:spPr>
          <a:xfrm>
            <a:off x="7771899" y="2571750"/>
            <a:ext cx="895350" cy="85725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444988-E069-4080-A569-2B94881B07A0}"/>
              </a:ext>
            </a:extLst>
          </p:cNvPr>
          <p:cNvSpPr txBox="1"/>
          <p:nvPr/>
        </p:nvSpPr>
        <p:spPr>
          <a:xfrm>
            <a:off x="2980884" y="1488579"/>
            <a:ext cx="6230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Coverage of ARVs among pregnant women, by region 2010-2018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77881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F510A-9E52-4F83-8A0D-433B93D04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480" y="285272"/>
            <a:ext cx="10691040" cy="1143000"/>
          </a:xfrm>
        </p:spPr>
        <p:txBody>
          <a:bodyPr>
            <a:noAutofit/>
          </a:bodyPr>
          <a:lstStyle/>
          <a:p>
            <a:r>
              <a:rPr lang="en-US" dirty="0"/>
              <a:t>As a result new child HIV infections are</a:t>
            </a:r>
            <a:br>
              <a:rPr lang="en-US" dirty="0"/>
            </a:br>
            <a:r>
              <a:rPr lang="en-US" dirty="0"/>
              <a:t>no longer declining at the same rate</a:t>
            </a:r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8EB914B-092F-4226-9378-7B9AC8B288DE}"/>
              </a:ext>
            </a:extLst>
          </p:cNvPr>
          <p:cNvSpPr/>
          <p:nvPr/>
        </p:nvSpPr>
        <p:spPr>
          <a:xfrm>
            <a:off x="2080729" y="1622091"/>
            <a:ext cx="43634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New child HIV infections, globally, 2010-2018</a:t>
            </a:r>
            <a:endParaRPr lang="en-GB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7909E6A-3A70-4451-8C47-4327DAE1BCEC}"/>
              </a:ext>
            </a:extLst>
          </p:cNvPr>
          <p:cNvGrpSpPr/>
          <p:nvPr/>
        </p:nvGrpSpPr>
        <p:grpSpPr>
          <a:xfrm>
            <a:off x="1985036" y="2016437"/>
            <a:ext cx="8030542" cy="4382258"/>
            <a:chOff x="2080729" y="2016437"/>
            <a:chExt cx="8030542" cy="4382258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7DDCAAF9-15CF-4FDE-A8D3-FBC67A5929D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80729" y="2016437"/>
              <a:ext cx="8030542" cy="4382258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03E819E-1124-4B94-958C-00A5327CD4B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932333" y="4779528"/>
              <a:ext cx="237068" cy="185344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A849339C-5150-47FF-8331-AD580BFA6893}"/>
              </a:ext>
            </a:extLst>
          </p:cNvPr>
          <p:cNvSpPr txBox="1"/>
          <p:nvPr/>
        </p:nvSpPr>
        <p:spPr>
          <a:xfrm>
            <a:off x="6096000" y="3244334"/>
            <a:ext cx="16930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240,000 in 2010</a:t>
            </a: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AC5DD16-B35A-4338-89A1-23C2B16E7FED}"/>
              </a:ext>
            </a:extLst>
          </p:cNvPr>
          <p:cNvSpPr txBox="1"/>
          <p:nvPr/>
        </p:nvSpPr>
        <p:spPr>
          <a:xfrm>
            <a:off x="8460088" y="3811398"/>
            <a:ext cx="16930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160,000 in 2018</a:t>
            </a:r>
            <a:endParaRPr lang="en-GB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F1467EF-BA31-4DC5-A2F0-E03F448DFB4A}"/>
              </a:ext>
            </a:extLst>
          </p:cNvPr>
          <p:cNvCxnSpPr>
            <a:cxnSpLocks/>
          </p:cNvCxnSpPr>
          <p:nvPr/>
        </p:nvCxnSpPr>
        <p:spPr>
          <a:xfrm flipV="1">
            <a:off x="6564313" y="3613666"/>
            <a:ext cx="0" cy="513899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A5F273A-E07A-4D0F-B886-CD07411E6F92}"/>
              </a:ext>
            </a:extLst>
          </p:cNvPr>
          <p:cNvCxnSpPr>
            <a:cxnSpLocks/>
          </p:cNvCxnSpPr>
          <p:nvPr/>
        </p:nvCxnSpPr>
        <p:spPr>
          <a:xfrm flipV="1">
            <a:off x="8933908" y="4136068"/>
            <a:ext cx="0" cy="335279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8D136159-F9DC-4ABB-A8DC-FF6108F80D2E}"/>
              </a:ext>
            </a:extLst>
          </p:cNvPr>
          <p:cNvSpPr/>
          <p:nvPr/>
        </p:nvSpPr>
        <p:spPr>
          <a:xfrm>
            <a:off x="8955174" y="4303707"/>
            <a:ext cx="911826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9F72875-96FA-44EE-8E96-EFBAFC2EBEE6}"/>
              </a:ext>
            </a:extLst>
          </p:cNvPr>
          <p:cNvSpPr txBox="1"/>
          <p:nvPr/>
        </p:nvSpPr>
        <p:spPr>
          <a:xfrm>
            <a:off x="9867000" y="4611350"/>
            <a:ext cx="2271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Target: </a:t>
            </a:r>
            <a:r>
              <a:rPr lang="en-US" dirty="0"/>
              <a:t>40,000 in 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8347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9BAC4-EF18-4FC6-B6EC-9FE0F3254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Impressive achievements in some countries, </a:t>
            </a:r>
            <a:br>
              <a:rPr lang="en-US" dirty="0"/>
            </a:br>
            <a:r>
              <a:rPr lang="en-US" dirty="0"/>
              <a:t>such as, Botswana, Malawi and Namibia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699644-1A94-4443-BF1A-16272B8BDA2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15" b="6770"/>
          <a:stretch/>
        </p:blipFill>
        <p:spPr>
          <a:xfrm>
            <a:off x="2041449" y="1722474"/>
            <a:ext cx="8293396" cy="460389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45EABA0-9254-4C85-8755-C9D981CC1B74}"/>
              </a:ext>
            </a:extLst>
          </p:cNvPr>
          <p:cNvSpPr/>
          <p:nvPr/>
        </p:nvSpPr>
        <p:spPr>
          <a:xfrm>
            <a:off x="2041449" y="1722474"/>
            <a:ext cx="68941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Percent decline in new child infections 2010 to 2018, 22 focus countries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17725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57E1B0-828E-4D6F-8BD9-FB41BC454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708" y="274638"/>
            <a:ext cx="11221780" cy="1143000"/>
          </a:xfrm>
        </p:spPr>
        <p:txBody>
          <a:bodyPr>
            <a:noAutofit/>
          </a:bodyPr>
          <a:lstStyle/>
          <a:p>
            <a:r>
              <a:rPr lang="en-US" sz="3200" dirty="0"/>
              <a:t>Learn from those success stories and focus!</a:t>
            </a:r>
            <a:br>
              <a:rPr lang="en-US" sz="3200" dirty="0"/>
            </a:br>
            <a:r>
              <a:rPr lang="en-US" sz="3200" dirty="0"/>
              <a:t>Among the 23 focus countries, half of new child infections are in Mozambique, Nigeria, and South Africa</a:t>
            </a:r>
            <a:endParaRPr lang="en-GB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D5314C-81CC-44D5-8050-95CEFB0F01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0491" y="1819344"/>
            <a:ext cx="5924043" cy="503865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78DFC22-6C09-4664-8DD1-6E4E90E3446C}"/>
              </a:ext>
            </a:extLst>
          </p:cNvPr>
          <p:cNvSpPr/>
          <p:nvPr/>
        </p:nvSpPr>
        <p:spPr>
          <a:xfrm>
            <a:off x="571081" y="1859340"/>
            <a:ext cx="322474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Distribution of new child HIV infections, 23 focus countries and remaining countries, 2018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4452496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138E1-00C5-4A33-B899-0737620E0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670" y="157681"/>
            <a:ext cx="11632018" cy="1143000"/>
          </a:xfrm>
        </p:spPr>
        <p:txBody>
          <a:bodyPr>
            <a:noAutofit/>
          </a:bodyPr>
          <a:lstStyle/>
          <a:p>
            <a:r>
              <a:rPr lang="en-US" sz="3600" dirty="0"/>
              <a:t>Good progress on moving women to lifelong treatment, although over 40% are still only starting ART at first ANC</a:t>
            </a:r>
            <a:endParaRPr lang="en-GB" sz="3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5DBB76-7E90-4540-9624-28E6FBF4F4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215"/>
          <a:stretch/>
        </p:blipFill>
        <p:spPr>
          <a:xfrm>
            <a:off x="2423577" y="2009554"/>
            <a:ext cx="7191375" cy="438355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C519777-AA16-4A10-903B-CCA1BD68E8D7}"/>
              </a:ext>
            </a:extLst>
          </p:cNvPr>
          <p:cNvSpPr/>
          <p:nvPr/>
        </p:nvSpPr>
        <p:spPr>
          <a:xfrm>
            <a:off x="2833035" y="142589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Numbers of pregnant women receiving ARVs by regimen and timing of start of ARVs, 23 focus countries, 2010-2018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07768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A2AB9-974C-42AE-96CD-849A2E29A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Which gaps lead to most new child infections differ-- by program and over time: target solutions!</a:t>
            </a:r>
            <a:endParaRPr lang="en-GB" sz="3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4A7E86-6DAE-43E2-AE93-BE699B6CC3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7871" y="1468141"/>
            <a:ext cx="7172459" cy="490068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67F1074-8A39-4FB7-8FFB-5F09D613E101}"/>
              </a:ext>
            </a:extLst>
          </p:cNvPr>
          <p:cNvSpPr/>
          <p:nvPr/>
        </p:nvSpPr>
        <p:spPr>
          <a:xfrm>
            <a:off x="334125" y="2967335"/>
            <a:ext cx="305508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Distribution of new child HIV infections by service for preventing vertical transmission of HIV, Cameroon and Malawi, 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8151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1678D8-C81C-4A66-99AB-0413D88FD4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Stay free</a:t>
            </a:r>
            <a:endParaRPr lang="en-CH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AD1925-1DD5-411A-A3D3-6AE975E348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Stay Free </a:t>
            </a:r>
            <a:r>
              <a:rPr lang="en-US" dirty="0">
                <a:solidFill>
                  <a:schemeClr val="tx1"/>
                </a:solidFill>
              </a:rPr>
              <a:t>focuses on reducing the number of adolescent girls and young women aged 10-24 years acquiring HIV to fewer than </a:t>
            </a:r>
            <a:r>
              <a:rPr lang="en-US" dirty="0">
                <a:solidFill>
                  <a:srgbClr val="FF0000"/>
                </a:solidFill>
              </a:rPr>
              <a:t>100 000 </a:t>
            </a:r>
            <a:r>
              <a:rPr lang="en-US" dirty="0">
                <a:solidFill>
                  <a:schemeClr val="tx1"/>
                </a:solidFill>
              </a:rPr>
              <a:t>annually by 2020</a:t>
            </a:r>
          </a:p>
          <a:p>
            <a:endParaRPr lang="en-GB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800" b="1" dirty="0"/>
              <a:t>New infections, AGYW 10-24yrs, Globally</a:t>
            </a:r>
          </a:p>
          <a:p>
            <a:pPr marL="0" indent="0">
              <a:buNone/>
            </a:pPr>
            <a:r>
              <a:rPr lang="en-US" sz="2800" dirty="0"/>
              <a:t>2010: 420,000  			                          				2018: 310,000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FB7983-C489-4D1B-ABA8-6873AE2DE0A7}"/>
              </a:ext>
            </a:extLst>
          </p:cNvPr>
          <p:cNvSpPr txBox="1"/>
          <p:nvPr/>
        </p:nvSpPr>
        <p:spPr>
          <a:xfrm>
            <a:off x="4724400" y="425123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Book" panose="020B0503020102020204" pitchFamily="34" charset="0"/>
              </a:rPr>
              <a:t>2015</a:t>
            </a:r>
            <a:r>
              <a:rPr lang="en-US" sz="2800" dirty="0"/>
              <a:t>: </a:t>
            </a:r>
            <a:r>
              <a:rPr lang="en-US" sz="2800" dirty="0">
                <a:latin typeface="Franklin Gothic Book" panose="020B0503020102020204" pitchFamily="34" charset="0"/>
              </a:rPr>
              <a:t>350,000</a:t>
            </a:r>
            <a:endParaRPr lang="en-CH" sz="2800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7849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AIDS 2016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ADBD3347-1A0F-45F0-B4B5-B886B317FA11}" vid="{2289ECF3-0365-4EFC-8344-95011E66FDF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567</TotalTime>
  <Words>520</Words>
  <Application>Microsoft Office PowerPoint</Application>
  <PresentationFormat>Widescreen</PresentationFormat>
  <Paragraphs>60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Courier New</vt:lpstr>
      <vt:lpstr>Franklin Gothic Book</vt:lpstr>
      <vt:lpstr>Raleway</vt:lpstr>
      <vt:lpstr>Wingdings</vt:lpstr>
      <vt:lpstr>AIDS 2016_Template</vt:lpstr>
      <vt:lpstr>Start Free, Stay Free, AIDS Free</vt:lpstr>
      <vt:lpstr>Start free – Super fast track</vt:lpstr>
      <vt:lpstr>Good progress between 2010 and 2015 but plateauing in last few years</vt:lpstr>
      <vt:lpstr>As a result new child HIV infections are no longer declining at the same rate</vt:lpstr>
      <vt:lpstr>Impressive achievements in some countries,  such as, Botswana, Malawi and Namibia</vt:lpstr>
      <vt:lpstr>Learn from those success stories and focus! Among the 23 focus countries, half of new child infections are in Mozambique, Nigeria, and South Africa</vt:lpstr>
      <vt:lpstr>Good progress on moving women to lifelong treatment, although over 40% are still only starting ART at first ANC</vt:lpstr>
      <vt:lpstr>Which gaps lead to most new child infections differ-- by program and over time: target solutions!</vt:lpstr>
      <vt:lpstr>Stay free</vt:lpstr>
      <vt:lpstr>Promising declines among young women but still considerably higher than young men</vt:lpstr>
      <vt:lpstr>Steeper declines in new HIV infections among young women (15-24) than older women (25-49)</vt:lpstr>
      <vt:lpstr>But, declines in new HIV infections among  young women are happening consistently across countries</vt:lpstr>
      <vt:lpstr>4.1 million male circumcisions in 2018  but 44% were among boys aged 10-14 years</vt:lpstr>
      <vt:lpstr>AIDS free – Super fast track</vt:lpstr>
      <vt:lpstr>Scale up of treatment for children is slowing:  New, innovative modalities to identify CLHIV are needed</vt:lpstr>
      <vt:lpstr>Similar to PMTCT coverage, paediatric ART scale up  is particularly poor in western central Africa</vt:lpstr>
      <vt:lpstr>Treatment cascades from programmes show challenges with viral load suppression among children confirmed by survey data </vt:lpstr>
      <vt:lpstr>So now what???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Start Free, Stay Free, AIDS Free</dc:title>
  <dc:creator>MAHY, Mary</dc:creator>
  <cp:lastModifiedBy>HADER, Shannon</cp:lastModifiedBy>
  <cp:revision>10</cp:revision>
  <dcterms:created xsi:type="dcterms:W3CDTF">2019-07-17T15:55:38Z</dcterms:created>
  <dcterms:modified xsi:type="dcterms:W3CDTF">2019-07-22T10:52:41Z</dcterms:modified>
</cp:coreProperties>
</file>